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4" r:id="rId9"/>
    <p:sldId id="265" r:id="rId10"/>
    <p:sldId id="266" r:id="rId11"/>
    <p:sldId id="262" r:id="rId12"/>
    <p:sldId id="267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13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3204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873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51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32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1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878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352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638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214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63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43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0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london.gov.uk/dataset/recorded_crime_summary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D6AEAC-B223-4E8B-A04B-91B75C319B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253ABD-9C13-46E3-96CD-C01B5EFDA7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775" y="2000250"/>
            <a:ext cx="3418713" cy="1924050"/>
          </a:xfrm>
        </p:spPr>
        <p:txBody>
          <a:bodyPr anchor="b">
            <a:normAutofit fontScale="90000"/>
          </a:bodyPr>
          <a:lstStyle/>
          <a:p>
            <a:r>
              <a:rPr lang="en-GB" sz="37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of London Boroughs for Real Estate Investment</a:t>
            </a:r>
            <a:br>
              <a:rPr lang="en-GB" sz="3700" dirty="0"/>
            </a:br>
            <a:endParaRPr lang="it-IT" sz="3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9CD03E-7EB9-4DEA-8ADF-7AEF2C8E90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773" y="3429001"/>
            <a:ext cx="3181351" cy="2790824"/>
          </a:xfrm>
        </p:spPr>
        <p:txBody>
          <a:bodyPr>
            <a:normAutofit/>
          </a:bodyPr>
          <a:lstStyle/>
          <a:p>
            <a:r>
              <a:rPr lang="en-GB" sz="2000" dirty="0"/>
              <a:t>IBM Capstone Project: The Battle of Neighbourhoods 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512220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A5A81-FA64-4119-A156-0F62559EA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2. Relevant Nearby Venues: Richmond 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5F7A1A7-B712-4E3F-B7B5-DF5AE43986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7972" y="2497138"/>
            <a:ext cx="6126819" cy="3694112"/>
          </a:xfr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1CD4FA9-F320-4D57-8BAC-ED38BD64E9F0}"/>
              </a:ext>
            </a:extLst>
          </p:cNvPr>
          <p:cNvCxnSpPr>
            <a:cxnSpLocks/>
          </p:cNvCxnSpPr>
          <p:nvPr/>
        </p:nvCxnSpPr>
        <p:spPr>
          <a:xfrm flipH="1">
            <a:off x="2520786" y="5686425"/>
            <a:ext cx="24798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52895F5-B9C9-4D22-8AF9-E8FCDFE720C8}"/>
              </a:ext>
            </a:extLst>
          </p:cNvPr>
          <p:cNvCxnSpPr>
            <a:cxnSpLocks/>
          </p:cNvCxnSpPr>
          <p:nvPr/>
        </p:nvCxnSpPr>
        <p:spPr>
          <a:xfrm flipH="1">
            <a:off x="2520786" y="3981450"/>
            <a:ext cx="18130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B98FFF3-1B40-4A22-9E6F-12B33735CD2B}"/>
              </a:ext>
            </a:extLst>
          </p:cNvPr>
          <p:cNvCxnSpPr/>
          <p:nvPr/>
        </p:nvCxnSpPr>
        <p:spPr>
          <a:xfrm flipH="1" flipV="1">
            <a:off x="2133600" y="2847975"/>
            <a:ext cx="3105150" cy="657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816E9D3-F579-4459-BDF4-B3B8FD689882}"/>
              </a:ext>
            </a:extLst>
          </p:cNvPr>
          <p:cNvCxnSpPr/>
          <p:nvPr/>
        </p:nvCxnSpPr>
        <p:spPr>
          <a:xfrm flipV="1">
            <a:off x="6582229" y="2891971"/>
            <a:ext cx="2779485" cy="53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C184D76-E8D3-4B63-9529-55CF70368610}"/>
              </a:ext>
            </a:extLst>
          </p:cNvPr>
          <p:cNvCxnSpPr>
            <a:cxnSpLocks/>
          </p:cNvCxnSpPr>
          <p:nvPr/>
        </p:nvCxnSpPr>
        <p:spPr>
          <a:xfrm flipV="1">
            <a:off x="6444343" y="3764911"/>
            <a:ext cx="2965666" cy="157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9855FC5-D80E-45FA-B72D-B8A5B4033984}"/>
              </a:ext>
            </a:extLst>
          </p:cNvPr>
          <p:cNvCxnSpPr>
            <a:cxnSpLocks/>
          </p:cNvCxnSpPr>
          <p:nvPr/>
        </p:nvCxnSpPr>
        <p:spPr>
          <a:xfrm flipV="1">
            <a:off x="6447971" y="3764911"/>
            <a:ext cx="2962038" cy="320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3EDE0E4-CFB3-4C6F-8E73-CF11DE9A0737}"/>
              </a:ext>
            </a:extLst>
          </p:cNvPr>
          <p:cNvCxnSpPr>
            <a:cxnSpLocks/>
          </p:cNvCxnSpPr>
          <p:nvPr/>
        </p:nvCxnSpPr>
        <p:spPr>
          <a:xfrm>
            <a:off x="7427686" y="4470400"/>
            <a:ext cx="1934028" cy="384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52ED798-38AE-4AF9-8FB3-1EDF84750BDA}"/>
              </a:ext>
            </a:extLst>
          </p:cNvPr>
          <p:cNvCxnSpPr>
            <a:cxnSpLocks/>
          </p:cNvCxnSpPr>
          <p:nvPr/>
        </p:nvCxnSpPr>
        <p:spPr>
          <a:xfrm>
            <a:off x="6199632" y="5134232"/>
            <a:ext cx="3123756" cy="699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6A0434F-F345-4A14-8F8A-B6D59531DF3E}"/>
              </a:ext>
            </a:extLst>
          </p:cNvPr>
          <p:cNvSpPr txBox="1"/>
          <p:nvPr/>
        </p:nvSpPr>
        <p:spPr>
          <a:xfrm>
            <a:off x="0" y="3796784"/>
            <a:ext cx="2619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Orleans House Gallery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0F63C9D-697A-48D0-8341-4BB4ECABC1CD}"/>
              </a:ext>
            </a:extLst>
          </p:cNvPr>
          <p:cNvSpPr txBox="1"/>
          <p:nvPr/>
        </p:nvSpPr>
        <p:spPr>
          <a:xfrm>
            <a:off x="9508699" y="2663309"/>
            <a:ext cx="250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RSPCA Statue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860B1C-7AAE-420E-8BAB-41BD40682C3B}"/>
              </a:ext>
            </a:extLst>
          </p:cNvPr>
          <p:cNvSpPr txBox="1"/>
          <p:nvPr/>
        </p:nvSpPr>
        <p:spPr>
          <a:xfrm>
            <a:off x="9494462" y="3441746"/>
            <a:ext cx="2411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Petersham Nurseries  &amp; Café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03D74BC-E9C9-4D50-A86D-516DD972B560}"/>
              </a:ext>
            </a:extLst>
          </p:cNvPr>
          <p:cNvSpPr txBox="1"/>
          <p:nvPr/>
        </p:nvSpPr>
        <p:spPr>
          <a:xfrm>
            <a:off x="323557" y="5501759"/>
            <a:ext cx="234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Hansel and Pretzel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6358E9F-6340-4217-A913-6C35DD5C7843}"/>
              </a:ext>
            </a:extLst>
          </p:cNvPr>
          <p:cNvSpPr txBox="1"/>
          <p:nvPr/>
        </p:nvSpPr>
        <p:spPr>
          <a:xfrm>
            <a:off x="9410009" y="4746171"/>
            <a:ext cx="250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King Henry’s Mound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78E1D31-B947-4A33-8524-EA625934C4F1}"/>
              </a:ext>
            </a:extLst>
          </p:cNvPr>
          <p:cNvSpPr txBox="1"/>
          <p:nvPr/>
        </p:nvSpPr>
        <p:spPr>
          <a:xfrm>
            <a:off x="323557" y="2631995"/>
            <a:ext cx="2048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Marble Hill Park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A26367B-9ABE-4A21-96B1-79734E2DDA2A}"/>
              </a:ext>
            </a:extLst>
          </p:cNvPr>
          <p:cNvSpPr txBox="1"/>
          <p:nvPr/>
        </p:nvSpPr>
        <p:spPr>
          <a:xfrm>
            <a:off x="9410009" y="5510916"/>
            <a:ext cx="2658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Stephen Charles Landscapes</a:t>
            </a:r>
          </a:p>
        </p:txBody>
      </p:sp>
    </p:spTree>
    <p:extLst>
      <p:ext uri="{BB962C8B-B14F-4D97-AF65-F5344CB8AC3E}">
        <p14:creationId xmlns:p14="http://schemas.microsoft.com/office/powerpoint/2010/main" val="2267687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46CA2-EEB9-4652-868A-04278603E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2. Relevant Nearby Venues: Sutton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7635AED-7A9D-467A-BA6B-600BB341B5B6}"/>
              </a:ext>
            </a:extLst>
          </p:cNvPr>
          <p:cNvCxnSpPr/>
          <p:nvPr/>
        </p:nvCxnSpPr>
        <p:spPr>
          <a:xfrm>
            <a:off x="1323703" y="2098766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02804E96-EC3B-435B-AF6C-623CCC1FE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202" y="2618072"/>
            <a:ext cx="6487428" cy="3561347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1E41FE0-6326-4B82-8C28-827912C6C698}"/>
              </a:ext>
            </a:extLst>
          </p:cNvPr>
          <p:cNvCxnSpPr>
            <a:cxnSpLocks/>
          </p:cNvCxnSpPr>
          <p:nvPr/>
        </p:nvCxnSpPr>
        <p:spPr>
          <a:xfrm flipV="1">
            <a:off x="8508733" y="2945331"/>
            <a:ext cx="1212783" cy="199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80530D2-7CD4-4478-8384-D46DAF5F9CD4}"/>
              </a:ext>
            </a:extLst>
          </p:cNvPr>
          <p:cNvCxnSpPr>
            <a:cxnSpLocks/>
          </p:cNvCxnSpPr>
          <p:nvPr/>
        </p:nvCxnSpPr>
        <p:spPr>
          <a:xfrm flipH="1" flipV="1">
            <a:off x="2409524" y="3672037"/>
            <a:ext cx="1533626" cy="201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93F3014-B7AF-4E93-B578-DE2B29ABE5A3}"/>
              </a:ext>
            </a:extLst>
          </p:cNvPr>
          <p:cNvCxnSpPr>
            <a:cxnSpLocks/>
          </p:cNvCxnSpPr>
          <p:nvPr/>
        </p:nvCxnSpPr>
        <p:spPr>
          <a:xfrm flipV="1">
            <a:off x="6795436" y="4138161"/>
            <a:ext cx="2829828" cy="1165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6687EA2-D270-4989-91F7-5BC086F73021}"/>
              </a:ext>
            </a:extLst>
          </p:cNvPr>
          <p:cNvCxnSpPr>
            <a:cxnSpLocks/>
          </p:cNvCxnSpPr>
          <p:nvPr/>
        </p:nvCxnSpPr>
        <p:spPr>
          <a:xfrm flipH="1">
            <a:off x="2350169" y="4002506"/>
            <a:ext cx="1227221" cy="271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E293071-FF13-4DE6-B7E3-758DCC107486}"/>
              </a:ext>
            </a:extLst>
          </p:cNvPr>
          <p:cNvCxnSpPr>
            <a:cxnSpLocks/>
          </p:cNvCxnSpPr>
          <p:nvPr/>
        </p:nvCxnSpPr>
        <p:spPr>
          <a:xfrm>
            <a:off x="7295949" y="5832909"/>
            <a:ext cx="2422359" cy="23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1B363EA-1A5F-40CC-80B5-67E77203A165}"/>
              </a:ext>
            </a:extLst>
          </p:cNvPr>
          <p:cNvCxnSpPr>
            <a:cxnSpLocks/>
          </p:cNvCxnSpPr>
          <p:nvPr/>
        </p:nvCxnSpPr>
        <p:spPr>
          <a:xfrm flipH="1">
            <a:off x="2502568" y="4576813"/>
            <a:ext cx="1203160" cy="851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6B39A0F-476E-47DF-90BF-D977D263AAA1}"/>
              </a:ext>
            </a:extLst>
          </p:cNvPr>
          <p:cNvCxnSpPr>
            <a:cxnSpLocks/>
          </p:cNvCxnSpPr>
          <p:nvPr/>
        </p:nvCxnSpPr>
        <p:spPr>
          <a:xfrm flipH="1" flipV="1">
            <a:off x="2329314" y="2945331"/>
            <a:ext cx="2310064" cy="399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2D719B1-2944-4C6C-928E-1753C90C4A0D}"/>
              </a:ext>
            </a:extLst>
          </p:cNvPr>
          <p:cNvCxnSpPr/>
          <p:nvPr/>
        </p:nvCxnSpPr>
        <p:spPr>
          <a:xfrm flipV="1">
            <a:off x="7401827" y="5120640"/>
            <a:ext cx="2287605" cy="192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37C6CF62-44F5-493F-B767-B4DD61559D7F}"/>
              </a:ext>
            </a:extLst>
          </p:cNvPr>
          <p:cNvSpPr txBox="1"/>
          <p:nvPr/>
        </p:nvSpPr>
        <p:spPr>
          <a:xfrm>
            <a:off x="9777663" y="4945119"/>
            <a:ext cx="2287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Vinoteca Italiana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D1C9E34-4B8A-47C4-B64D-B35BD4068407}"/>
              </a:ext>
            </a:extLst>
          </p:cNvPr>
          <p:cNvSpPr txBox="1"/>
          <p:nvPr/>
        </p:nvSpPr>
        <p:spPr>
          <a:xfrm>
            <a:off x="1393505" y="5250035"/>
            <a:ext cx="2025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Nando’s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F9AA729-2369-4E91-AB5E-B205A8FA81B6}"/>
              </a:ext>
            </a:extLst>
          </p:cNvPr>
          <p:cNvSpPr txBox="1"/>
          <p:nvPr/>
        </p:nvSpPr>
        <p:spPr>
          <a:xfrm>
            <a:off x="1035727" y="3453635"/>
            <a:ext cx="1775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Manor Park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C3F0848-EE5B-43DC-9336-80BEAEC51920}"/>
              </a:ext>
            </a:extLst>
          </p:cNvPr>
          <p:cNvSpPr txBox="1"/>
          <p:nvPr/>
        </p:nvSpPr>
        <p:spPr>
          <a:xfrm>
            <a:off x="9777663" y="2760665"/>
            <a:ext cx="2031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Carshalton Ponds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39B5A1F-6F63-47A6-8651-8C9BF67C15CB}"/>
              </a:ext>
            </a:extLst>
          </p:cNvPr>
          <p:cNvSpPr txBox="1"/>
          <p:nvPr/>
        </p:nvSpPr>
        <p:spPr>
          <a:xfrm>
            <a:off x="9689431" y="3948181"/>
            <a:ext cx="2119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Co-op Food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8323249-E5E3-457B-8E91-BF24E8C58269}"/>
              </a:ext>
            </a:extLst>
          </p:cNvPr>
          <p:cNvSpPr txBox="1"/>
          <p:nvPr/>
        </p:nvSpPr>
        <p:spPr>
          <a:xfrm>
            <a:off x="885891" y="4064086"/>
            <a:ext cx="1775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Waterstones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85CE51C-1168-4852-9005-BB714A302EB5}"/>
              </a:ext>
            </a:extLst>
          </p:cNvPr>
          <p:cNvSpPr txBox="1"/>
          <p:nvPr/>
        </p:nvSpPr>
        <p:spPr>
          <a:xfrm>
            <a:off x="266445" y="2729467"/>
            <a:ext cx="2236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Soundbox Studios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F7A6BEF-1539-43B7-98A0-E0647430123B}"/>
              </a:ext>
            </a:extLst>
          </p:cNvPr>
          <p:cNvSpPr txBox="1"/>
          <p:nvPr/>
        </p:nvSpPr>
        <p:spPr>
          <a:xfrm>
            <a:off x="9689431" y="5879250"/>
            <a:ext cx="2292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Little Holland House</a:t>
            </a:r>
          </a:p>
        </p:txBody>
      </p:sp>
    </p:spTree>
    <p:extLst>
      <p:ext uri="{BB962C8B-B14F-4D97-AF65-F5344CB8AC3E}">
        <p14:creationId xmlns:p14="http://schemas.microsoft.com/office/powerpoint/2010/main" val="2988319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0A61C-C909-46BF-B9B4-3B249746A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6A30B-9154-4D50-A6A8-C34B7D3A8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it-IT" dirty="0"/>
              <a:t>The analysis on a Borough-level has revealed that three London boroughs are safer than the others, and thus, more suitable for real estate investments: Kingston, Richmond and Sutton.</a:t>
            </a:r>
          </a:p>
          <a:p>
            <a:pPr algn="just"/>
            <a:r>
              <a:rPr lang="it-IT" dirty="0"/>
              <a:t>By resorting to the Fourthsquare API, 8 relevant nearby venues, representing 4 different categories, have been identified for each of the top 3 London boroughs; hopefully, they will represent useful parameters for the investor in order to determine which areas of the aforementioned boroughs might be more profitable.</a:t>
            </a:r>
          </a:p>
        </p:txBody>
      </p:sp>
    </p:spTree>
    <p:extLst>
      <p:ext uri="{BB962C8B-B14F-4D97-AF65-F5344CB8AC3E}">
        <p14:creationId xmlns:p14="http://schemas.microsoft.com/office/powerpoint/2010/main" val="2075663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ADEF5-2471-4087-91E0-293CD02E3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Crime Rate and Relevant Nearby Venues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8FD79-7456-46E5-9352-E0C69E317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it-IT" dirty="0"/>
          </a:p>
          <a:p>
            <a:pPr marL="0" indent="0" algn="ctr">
              <a:buNone/>
            </a:pPr>
            <a:r>
              <a:rPr lang="it-IT" dirty="0"/>
              <a:t>The purpose of the Analysis is to identify which London areas, in this case on a borough-level, are more suitable for a real estate investment targeting potential buyers or renters. In order to do this, two factors have been taken into account :  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crime rate </a:t>
            </a:r>
            <a:r>
              <a:rPr lang="it-IT" dirty="0"/>
              <a:t>and 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relevant nearby venues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91126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B7D8F-534E-4344-8F07-A526253B0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1. Crime Rate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51F4C-BF84-4A49-A8B1-684CADF8F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/>
              <a:t>A lower level of crime could be determinant in the decision by a potential tenant/buyer to permanently live in a certain area. Therefore, it might constitute also a determinant for the willingness by those people to pay a higher price to live in a location where they can feel safe. </a:t>
            </a: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91996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E49F6-6445-46A9-981D-245CB6DFE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1. Crime Rate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B3B7A-C7B4-41E0-B425-166EAF4EF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8611" y="2439924"/>
            <a:ext cx="10168128" cy="3694176"/>
          </a:xfrm>
        </p:spPr>
        <p:txBody>
          <a:bodyPr/>
          <a:lstStyle/>
          <a:p>
            <a:pPr algn="just"/>
            <a:r>
              <a:rPr lang="it-IT" dirty="0"/>
              <a:t>In this analysis, we retrieve monthly information about London crime from the </a:t>
            </a:r>
            <a:r>
              <a:rPr lang="en-GB" i="1" dirty="0"/>
              <a:t>MPS Borough Level Crime</a:t>
            </a:r>
            <a:r>
              <a:rPr lang="en-GB" dirty="0"/>
              <a:t> dataset provided by the Metropolitan Police Service for the period between 1/07/2018 and 30/06/2020. The Database is available at this web page: </a:t>
            </a:r>
            <a:endParaRPr lang="it-IT" dirty="0"/>
          </a:p>
          <a:p>
            <a:pPr marL="0" indent="0" algn="just">
              <a:buNone/>
            </a:pPr>
            <a:r>
              <a:rPr lang="en-GB" u="sng" dirty="0">
                <a:hlinkClick r:id="rId2"/>
              </a:rPr>
              <a:t>https://data.london.gov.uk/dataset/recorded_crime_summary</a:t>
            </a: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21233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8AB7-D5EB-4729-B833-77FC60AFB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1. Crime Rate: bar chart 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49F98A-0466-46A3-BCC7-2028DFB31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" y="2208226"/>
            <a:ext cx="9851518" cy="4619625"/>
          </a:xfrm>
        </p:spPr>
      </p:pic>
    </p:spTree>
    <p:extLst>
      <p:ext uri="{BB962C8B-B14F-4D97-AF65-F5344CB8AC3E}">
        <p14:creationId xmlns:p14="http://schemas.microsoft.com/office/powerpoint/2010/main" val="3706431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C28F5-A4F5-45FF-A4B1-1531C53BE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1. Crime Rate: choropleth 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82094B-977A-4E32-88CE-C11EC228E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597" y="2478088"/>
            <a:ext cx="9034769" cy="3694112"/>
          </a:xfrm>
        </p:spPr>
      </p:pic>
    </p:spTree>
    <p:extLst>
      <p:ext uri="{BB962C8B-B14F-4D97-AF65-F5344CB8AC3E}">
        <p14:creationId xmlns:p14="http://schemas.microsoft.com/office/powerpoint/2010/main" val="2855206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6A506-B8A6-45BE-9C7D-512D3DA96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1. Crime Rate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06283-7935-4381-91B7-A836D58E1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57" y="2190752"/>
            <a:ext cx="10420350" cy="4667248"/>
          </a:xfrm>
        </p:spPr>
        <p:txBody>
          <a:bodyPr/>
          <a:lstStyle/>
          <a:p>
            <a:pPr marL="0" indent="0" algn="just">
              <a:buNone/>
            </a:pPr>
            <a:r>
              <a:rPr lang="it-IT" dirty="0"/>
              <a:t>Two aspects easily emerges from the previous bar chart:</a:t>
            </a:r>
          </a:p>
          <a:p>
            <a:pPr algn="just"/>
            <a:r>
              <a:rPr lang="it-IT" dirty="0"/>
              <a:t> Westminster, in the centre of London, is a borough strongly affected by crime, which is understable considering the density of people and services that converge there every day</a:t>
            </a:r>
          </a:p>
          <a:p>
            <a:pPr algn="just"/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Kingston Upon Thames</a:t>
            </a:r>
            <a:r>
              <a:rPr lang="it-IT" dirty="0"/>
              <a:t>, 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Richmond Upon Thames</a:t>
            </a:r>
            <a:r>
              <a:rPr lang="it-IT" dirty="0"/>
              <a:t> and 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Sutton</a:t>
            </a:r>
            <a:r>
              <a:rPr lang="it-IT" dirty="0"/>
              <a:t>  form an ideal top 3 of London Boroughs with very little average crime per month (about 1000 cases per month). Fo this reason, the second section of the analysis will be conducted on these areas. </a:t>
            </a:r>
          </a:p>
        </p:txBody>
      </p:sp>
    </p:spTree>
    <p:extLst>
      <p:ext uri="{BB962C8B-B14F-4D97-AF65-F5344CB8AC3E}">
        <p14:creationId xmlns:p14="http://schemas.microsoft.com/office/powerpoint/2010/main" val="1995810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42FF4-7A4A-4D49-BE4A-2BD6B146D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2. Relevant Nearby Venues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36158-5E48-4509-BA5E-25BE49597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154174"/>
            <a:ext cx="10168128" cy="447522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dirty="0"/>
              <a:t>For this analysis we resort to the Fourthsquare API. More specifically, we send an Explore request in order to get venues reccomendation. In every single Top 3 Borough, we search for a couple of relevant venues for each of these four 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Fourthsquare venues categories</a:t>
            </a:r>
            <a:r>
              <a:rPr lang="it-IT" dirty="0"/>
              <a:t>:</a:t>
            </a:r>
          </a:p>
          <a:p>
            <a:pPr marL="0" indent="0">
              <a:buNone/>
            </a:pPr>
            <a:r>
              <a:rPr lang="it-IT" dirty="0"/>
              <a:t>-  Arts and Entertainment</a:t>
            </a:r>
          </a:p>
          <a:p>
            <a:pPr marL="0" indent="0">
              <a:buNone/>
            </a:pPr>
            <a:r>
              <a:rPr lang="it-IT" dirty="0"/>
              <a:t>- Food </a:t>
            </a:r>
          </a:p>
          <a:p>
            <a:pPr marL="0" indent="0">
              <a:buNone/>
            </a:pPr>
            <a:r>
              <a:rPr lang="it-IT" dirty="0"/>
              <a:t>- Outdoor and Recreation </a:t>
            </a:r>
          </a:p>
          <a:p>
            <a:pPr marL="0" indent="0">
              <a:buNone/>
            </a:pPr>
            <a:r>
              <a:rPr lang="it-IT" dirty="0"/>
              <a:t>- Shops and Services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75050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B36E8-BF1E-4FBF-90EA-4A5F47C47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2. Relevant Nearby Venues: Kingston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46F56-CB28-49D2-BCD0-4C29152C2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4565" y="5766711"/>
            <a:ext cx="2303274" cy="37206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it-IT" dirty="0"/>
              <a:t>Banquet Records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92FF75-5C8F-4B8C-9ECE-28D77401E9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487" y="2615184"/>
            <a:ext cx="6526924" cy="369417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FA13089-CB55-4DB3-AD85-BF507C1859AD}"/>
              </a:ext>
            </a:extLst>
          </p:cNvPr>
          <p:cNvCxnSpPr>
            <a:cxnSpLocks/>
          </p:cNvCxnSpPr>
          <p:nvPr/>
        </p:nvCxnSpPr>
        <p:spPr>
          <a:xfrm>
            <a:off x="6582427" y="3896138"/>
            <a:ext cx="3130003" cy="970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B412CDF-F26B-4040-93ED-3D8CD785EAE7}"/>
              </a:ext>
            </a:extLst>
          </p:cNvPr>
          <p:cNvCxnSpPr>
            <a:cxnSpLocks/>
          </p:cNvCxnSpPr>
          <p:nvPr/>
        </p:nvCxnSpPr>
        <p:spPr>
          <a:xfrm>
            <a:off x="8104340" y="3820439"/>
            <a:ext cx="1833335" cy="75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B34D6B2-57FD-4A2D-89A5-7E7882FC48E2}"/>
              </a:ext>
            </a:extLst>
          </p:cNvPr>
          <p:cNvCxnSpPr>
            <a:cxnSpLocks/>
          </p:cNvCxnSpPr>
          <p:nvPr/>
        </p:nvCxnSpPr>
        <p:spPr>
          <a:xfrm flipV="1">
            <a:off x="7665929" y="2987458"/>
            <a:ext cx="2271746" cy="150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695D47C-62E9-47EC-8C16-62F9D3B7C380}"/>
              </a:ext>
            </a:extLst>
          </p:cNvPr>
          <p:cNvCxnSpPr>
            <a:cxnSpLocks/>
          </p:cNvCxnSpPr>
          <p:nvPr/>
        </p:nvCxnSpPr>
        <p:spPr>
          <a:xfrm flipH="1" flipV="1">
            <a:off x="2511468" y="2867595"/>
            <a:ext cx="2204581" cy="14142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4E4BB2-7032-4F10-936E-DAAE968C20D8}"/>
              </a:ext>
            </a:extLst>
          </p:cNvPr>
          <p:cNvCxnSpPr>
            <a:cxnSpLocks/>
          </p:cNvCxnSpPr>
          <p:nvPr/>
        </p:nvCxnSpPr>
        <p:spPr>
          <a:xfrm flipH="1" flipV="1">
            <a:off x="2444663" y="4561583"/>
            <a:ext cx="1839238" cy="304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B95D2DD-5511-4046-9B5B-83F7D5B19E06}"/>
              </a:ext>
            </a:extLst>
          </p:cNvPr>
          <p:cNvCxnSpPr>
            <a:cxnSpLocks/>
          </p:cNvCxnSpPr>
          <p:nvPr/>
        </p:nvCxnSpPr>
        <p:spPr>
          <a:xfrm flipH="1" flipV="1">
            <a:off x="2444663" y="5536504"/>
            <a:ext cx="1648510" cy="118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820C346-C122-4114-9CA5-657AC3CF5343}"/>
              </a:ext>
            </a:extLst>
          </p:cNvPr>
          <p:cNvCxnSpPr>
            <a:cxnSpLocks/>
          </p:cNvCxnSpPr>
          <p:nvPr/>
        </p:nvCxnSpPr>
        <p:spPr>
          <a:xfrm flipH="1" flipV="1">
            <a:off x="2459277" y="3891441"/>
            <a:ext cx="2429005" cy="601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AC824E6-CB3E-48F4-82C7-52F8B134855B}"/>
              </a:ext>
            </a:extLst>
          </p:cNvPr>
          <p:cNvCxnSpPr/>
          <p:nvPr/>
        </p:nvCxnSpPr>
        <p:spPr>
          <a:xfrm>
            <a:off x="6030490" y="4713972"/>
            <a:ext cx="3858809" cy="1086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B18A499-4F1A-4074-B776-C74032BD985B}"/>
              </a:ext>
            </a:extLst>
          </p:cNvPr>
          <p:cNvSpPr txBox="1"/>
          <p:nvPr/>
        </p:nvSpPr>
        <p:spPr>
          <a:xfrm>
            <a:off x="1478446" y="5328503"/>
            <a:ext cx="1648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Stein’s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03A6FF3-B877-4855-B77B-7374FFEB1EA3}"/>
              </a:ext>
            </a:extLst>
          </p:cNvPr>
          <p:cNvSpPr txBox="1"/>
          <p:nvPr/>
        </p:nvSpPr>
        <p:spPr>
          <a:xfrm>
            <a:off x="879721" y="4348262"/>
            <a:ext cx="2034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Rose Theatre</a:t>
            </a:r>
          </a:p>
          <a:p>
            <a:endParaRPr lang="it-IT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CD78AF1-2DA8-4A0D-9E99-428F9E6B1216}"/>
              </a:ext>
            </a:extLst>
          </p:cNvPr>
          <p:cNvSpPr txBox="1"/>
          <p:nvPr/>
        </p:nvSpPr>
        <p:spPr>
          <a:xfrm>
            <a:off x="619400" y="3682140"/>
            <a:ext cx="2204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Fortunella Cafè</a:t>
            </a:r>
          </a:p>
          <a:p>
            <a:endParaRPr lang="it-IT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E222C3A-4D80-493E-8679-7A8C53ED9078}"/>
              </a:ext>
            </a:extLst>
          </p:cNvPr>
          <p:cNvSpPr txBox="1"/>
          <p:nvPr/>
        </p:nvSpPr>
        <p:spPr>
          <a:xfrm>
            <a:off x="3144" y="2589661"/>
            <a:ext cx="281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Kingston Market Place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E2B8CAF-75D6-48D5-AE03-DE281ED49803}"/>
              </a:ext>
            </a:extLst>
          </p:cNvPr>
          <p:cNvSpPr txBox="1"/>
          <p:nvPr/>
        </p:nvSpPr>
        <p:spPr>
          <a:xfrm>
            <a:off x="9697353" y="4713972"/>
            <a:ext cx="2540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Kingston Town Centre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138F1AB-95C2-4BC9-9111-DEE3F1D54B5D}"/>
              </a:ext>
            </a:extLst>
          </p:cNvPr>
          <p:cNvSpPr txBox="1"/>
          <p:nvPr/>
        </p:nvSpPr>
        <p:spPr>
          <a:xfrm>
            <a:off x="10049522" y="2808355"/>
            <a:ext cx="2032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David Lloyd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2807880-E940-448A-B153-5FC4C1D37C82}"/>
              </a:ext>
            </a:extLst>
          </p:cNvPr>
          <p:cNvSpPr txBox="1"/>
          <p:nvPr/>
        </p:nvSpPr>
        <p:spPr>
          <a:xfrm flipH="1">
            <a:off x="9977968" y="3721723"/>
            <a:ext cx="22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The Fighting Cocks</a:t>
            </a:r>
          </a:p>
        </p:txBody>
      </p:sp>
    </p:spTree>
    <p:extLst>
      <p:ext uri="{BB962C8B-B14F-4D97-AF65-F5344CB8AC3E}">
        <p14:creationId xmlns:p14="http://schemas.microsoft.com/office/powerpoint/2010/main" val="377396942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33E36"/>
      </a:dk2>
      <a:lt2>
        <a:srgbClr val="EBEAE6"/>
      </a:lt2>
      <a:accent1>
        <a:srgbClr val="96A2C6"/>
      </a:accent1>
      <a:accent2>
        <a:srgbClr val="7FA7BA"/>
      </a:accent2>
      <a:accent3>
        <a:srgbClr val="82ACA8"/>
      </a:accent3>
      <a:accent4>
        <a:srgbClr val="77AE92"/>
      </a:accent4>
      <a:accent5>
        <a:srgbClr val="81AC84"/>
      </a:accent5>
      <a:accent6>
        <a:srgbClr val="8AAE77"/>
      </a:accent6>
      <a:hlink>
        <a:srgbClr val="908157"/>
      </a:hlink>
      <a:folHlink>
        <a:srgbClr val="848484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1269</TotalTime>
  <Words>537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Avenir Next LT Pro</vt:lpstr>
      <vt:lpstr>Calibri</vt:lpstr>
      <vt:lpstr>Times New Roman</vt:lpstr>
      <vt:lpstr>AccentBoxVTI</vt:lpstr>
      <vt:lpstr>Analysis of London Boroughs for Real Estate Investment </vt:lpstr>
      <vt:lpstr>Crime Rate and Relevant Nearby Venues </vt:lpstr>
      <vt:lpstr>1. Crime Rate </vt:lpstr>
      <vt:lpstr>1. Crime Rate </vt:lpstr>
      <vt:lpstr>1. Crime Rate: bar chart  </vt:lpstr>
      <vt:lpstr>1. Crime Rate: choropleth map</vt:lpstr>
      <vt:lpstr>1. Crime Rate </vt:lpstr>
      <vt:lpstr>2. Relevant Nearby Venues</vt:lpstr>
      <vt:lpstr>2. Relevant Nearby Venues: Kingston</vt:lpstr>
      <vt:lpstr>2. Relevant Nearby Venues: Richmond  </vt:lpstr>
      <vt:lpstr>2. Relevant Nearby Venues: Sutton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London Boroughs for Real Estate Investment</dc:title>
  <dc:creator>daniele carli</dc:creator>
  <cp:lastModifiedBy>daniele carli</cp:lastModifiedBy>
  <cp:revision>35</cp:revision>
  <dcterms:created xsi:type="dcterms:W3CDTF">2020-08-04T11:40:34Z</dcterms:created>
  <dcterms:modified xsi:type="dcterms:W3CDTF">2020-08-06T19:33:27Z</dcterms:modified>
</cp:coreProperties>
</file>

<file path=docProps/thumbnail.jpeg>
</file>